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0" r:id="rId4"/>
    <p:sldId id="257" r:id="rId5"/>
    <p:sldId id="269" r:id="rId6"/>
    <p:sldId id="263" r:id="rId7"/>
    <p:sldId id="268" r:id="rId8"/>
    <p:sldId id="267" r:id="rId9"/>
    <p:sldId id="266" r:id="rId10"/>
    <p:sldId id="265" r:id="rId11"/>
    <p:sldId id="264" r:id="rId12"/>
    <p:sldId id="270" r:id="rId13"/>
    <p:sldId id="259" r:id="rId14"/>
    <p:sldId id="258" r:id="rId15"/>
    <p:sldId id="271" r:id="rId16"/>
    <p:sldId id="262" r:id="rId17"/>
    <p:sldId id="272" r:id="rId18"/>
    <p:sldId id="26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43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24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187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23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23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91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13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78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0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76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94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E1E81-F4FD-4B55-989B-98158961EF3B}" type="datetimeFigureOut">
              <a:rPr lang="zh-TW" altLang="en-US" smtClean="0"/>
              <a:t>2025/1/3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AF8CC-DD72-42BF-B9AE-7D49BF4E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5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zh-tw/Express.js#/media/File:Expressjs.png" TargetMode="External"/><Relationship Id="rId3" Type="http://schemas.openxmlformats.org/officeDocument/2006/relationships/hyperlink" Target="https://pixabay.com/photos/boy-young-doodle-drawing-cartoon-5526385/" TargetMode="External"/><Relationship Id="rId7" Type="http://schemas.openxmlformats.org/officeDocument/2006/relationships/hyperlink" Target="https://zh.wikipedia.org/wiki/Node.js#/media/File:Node.js_logo.svg" TargetMode="External"/><Relationship Id="rId2" Type="http://schemas.openxmlformats.org/officeDocument/2006/relationships/hyperlink" Target="https://www.goodfreephotos.com/vector-images/business-people-characters-vector-clipart.png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help.ithome.com.tw/m/articles/10352324" TargetMode="External"/><Relationship Id="rId5" Type="http://schemas.openxmlformats.org/officeDocument/2006/relationships/hyperlink" Target="https://ithelp.ithome.com.tw/m/articles/10353247" TargetMode="External"/><Relationship Id="rId10" Type="http://schemas.openxmlformats.org/officeDocument/2006/relationships/hyperlink" Target="https://www.apachefriends.org/zh_tw/index.html" TargetMode="External"/><Relationship Id="rId4" Type="http://schemas.openxmlformats.org/officeDocument/2006/relationships/hyperlink" Target="https://zh.wikipedia.org/zh-tw/HTML5#/media/File:HTML5_logo_and_wordmark.svg" TargetMode="External"/><Relationship Id="rId9" Type="http://schemas.openxmlformats.org/officeDocument/2006/relationships/hyperlink" Target="https://www.jsdeliv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_kM5iBj5xA" TargetMode="External"/><Relationship Id="rId2" Type="http://schemas.openxmlformats.org/officeDocument/2006/relationships/hyperlink" Target="https://github.com/Richard-TGlu/Web-Programmi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917700" y="4903695"/>
            <a:ext cx="2356598" cy="175707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    員</a:t>
            </a:r>
            <a:endParaRPr lang="en-US" altLang="zh-TW" sz="20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01081022</a:t>
            </a:r>
            <a:r>
              <a:rPr lang="zh-TW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林韋全</a:t>
            </a:r>
            <a:endParaRPr lang="en-US" altLang="zh-TW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10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01033117</a:t>
            </a:r>
            <a:r>
              <a:rPr lang="zh-TW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曹力弘</a:t>
            </a:r>
            <a:endParaRPr lang="en-US" altLang="zh-TW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31135" y="2588817"/>
            <a:ext cx="5929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7030A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網頁程式設計</a:t>
            </a:r>
            <a:endParaRPr lang="en-US" altLang="zh-TW" sz="4800" b="1" dirty="0">
              <a:solidFill>
                <a:srgbClr val="7030A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1200" b="1" dirty="0">
              <a:solidFill>
                <a:srgbClr val="7030A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期末專案報告</a:t>
            </a:r>
            <a:endParaRPr lang="en-US" altLang="zh-TW" sz="2800" dirty="0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1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476713" y="538808"/>
            <a:ext cx="740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資料庫內容（使用者基本資料）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1"/>
          <a:stretch/>
        </p:blipFill>
        <p:spPr>
          <a:xfrm>
            <a:off x="1913964" y="1889642"/>
            <a:ext cx="8364071" cy="430395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711975" y="3718451"/>
            <a:ext cx="271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儲存同學的學號、姓名、電話、系級、密碼</a:t>
            </a:r>
          </a:p>
        </p:txBody>
      </p:sp>
      <p:sp>
        <p:nvSpPr>
          <p:cNvPr id="6" name="左大括弧 5"/>
          <p:cNvSpPr/>
          <p:nvPr/>
        </p:nvSpPr>
        <p:spPr>
          <a:xfrm rot="10800000">
            <a:off x="8430410" y="3848876"/>
            <a:ext cx="206188" cy="38548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09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476713" y="538808"/>
            <a:ext cx="740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資料庫內容（借用教室資料）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70" y="1855693"/>
            <a:ext cx="8292860" cy="4213413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V="1">
            <a:off x="8641080" y="3652520"/>
            <a:ext cx="665480" cy="147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9306560" y="3239868"/>
            <a:ext cx="278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儲存同學的教室借用申請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（姓名、電話、教室、日期、起訖時間、理由）</a:t>
            </a:r>
          </a:p>
        </p:txBody>
      </p:sp>
    </p:spTree>
    <p:extLst>
      <p:ext uri="{BB962C8B-B14F-4D97-AF65-F5344CB8AC3E}">
        <p14:creationId xmlns:p14="http://schemas.microsoft.com/office/powerpoint/2010/main" val="143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46" y="1809480"/>
            <a:ext cx="8624107" cy="442099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476713" y="538808"/>
            <a:ext cx="740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資料庫內容（衝堂教室）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83252" y="3767425"/>
            <a:ext cx="479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儲存教室不能借用的時間點（因為已有排課）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7275426" y="3703321"/>
            <a:ext cx="157883" cy="52802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67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395374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實際使用之</a:t>
            </a:r>
            <a:r>
              <a:rPr lang="en-US" altLang="zh-TW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</a:t>
            </a:r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56764" y="1619404"/>
            <a:ext cx="10546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基本：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HTML5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JavaScript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（包含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DOM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Event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AJAX (fetch)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進階：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MySQL(XAMPP)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node.js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Express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jsDelivr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fullcalendar</a:t>
            </a: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4" y="3505212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30" y="5258451"/>
            <a:ext cx="2725269" cy="15329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135" y="3537239"/>
            <a:ext cx="2513171" cy="15707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217" y="3755954"/>
            <a:ext cx="2216310" cy="13574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431" y="3898641"/>
            <a:ext cx="2829800" cy="8580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913" y="5809467"/>
            <a:ext cx="3160005" cy="7674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1527" y="5214822"/>
            <a:ext cx="13430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1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102657" y="1796552"/>
            <a:ext cx="10319572" cy="469715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131135" y="574666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網站特色與優點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83658" y="2606949"/>
            <a:ext cx="9784977" cy="307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資工系學生可隨時利用本網站來預借其所需的教室，比原本用紙本申請的方式更有效率，且具有分流的效果。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具有查詢自己借用紀錄的功能，讓使用者知道其用過了哪些教室。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要求使用者輸入為什麼要借這間教室，以利審核，避免浪費資源。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每次借用時間為 </a:t>
            </a:r>
            <a:r>
              <a:rPr lang="en-US" altLang="zh-TW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分鐘，避免同一批人長時間佔用。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搭配行事曆顯示，借用資訊一目瞭然。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8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084727" y="1832413"/>
            <a:ext cx="10319572" cy="469715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131135" y="574666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遭遇問題與解決方法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7799" y="2538266"/>
            <a:ext cx="978497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zh-TW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前端連線至後端問題（已解決）</a:t>
            </a:r>
            <a:endParaRPr lang="en-US" altLang="zh-TW" sz="1200" b="1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/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我們在這個部分試了許久，一直都連接不上後端資料庫，最後發現是</a:t>
            </a:r>
            <a:r>
              <a:rPr lang="en-US" altLang="zh-TW" sz="2200" dirty="0" err="1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userid</a:t>
            </a:r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沒有成功傳進資料庫的問題</a:t>
            </a:r>
            <a:r>
              <a:rPr lang="zh-TW" altLang="en-US" sz="2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200" dirty="0" smtClean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/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TW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註冊問題（已解決</a:t>
            </a:r>
            <a:r>
              <a:rPr lang="zh-TW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1200" b="1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/>
            <a:r>
              <a:rPr lang="zh-TW" altLang="en-US" sz="2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r>
              <a:rPr lang="zh-TW" altLang="en-US" sz="2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時，我們發現註冊系統的地方有</a:t>
            </a:r>
            <a:r>
              <a:rPr lang="en-US" altLang="zh-TW" sz="2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bug</a:t>
            </a:r>
            <a:r>
              <a:rPr lang="zh-TW" altLang="en-US" sz="2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，在重新檢視程式碼後，已將問題解決。</a:t>
            </a:r>
            <a:endParaRPr lang="en-US" altLang="zh-TW" sz="2200" dirty="0" smtClean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/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行事曆顯示問題（</a:t>
            </a:r>
            <a:r>
              <a:rPr lang="zh-TW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解決）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marR="0" lvl="1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200" dirty="0">
                <a:solidFill>
                  <a:srgbClr val="ED7D3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將時間重新格式化輸出後，解決行事曆顯示問題。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601560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分工內容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653721"/>
              </p:ext>
            </p:extLst>
          </p:nvPr>
        </p:nvGraphicFramePr>
        <p:xfrm>
          <a:off x="739586" y="2539500"/>
          <a:ext cx="10712826" cy="24448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564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564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49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分工項目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開發人員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49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前後端程式邏輯開發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林韋全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49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資料庫架設、介面設計、功能測試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曹力弘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1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3142347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報告結束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27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476059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56764" y="1807662"/>
            <a:ext cx="9784977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https://www.goodfreephotos.com/vector-images/business-people-characters-vector-clipart.png.php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https://pixabay.com/photos/boy-young-doodle-drawing-cartoon-5526385/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https://zh.wikipedia.org/zh-tw/HTML5#/media/File:HTML5_logo_and_wordmark.svg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https://ithelp.ithome.com.tw/m/articles/10353247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https://ithelp.ithome.com.tw/m/articles/10352324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/>
              </a:rPr>
              <a:t>https://zh.wikipedia.org/wiki/Node.js#/media/File:Node.js_logo.svg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/>
              </a:rPr>
              <a:t>https://zh.wikipedia.org/zh-tw/Express.js#/media/File:Expressjs.png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9"/>
              </a:rPr>
              <a:t>https://www.jsdelivr.com/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10"/>
              </a:rPr>
              <a:t>https://www.apachefriends.org/zh_tw/index.html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zh-TW" altLang="en-US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6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270523" y="2657382"/>
            <a:ext cx="8899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github.com/Richard-TGlu/Web-Programming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Youtube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www.youtube.com/watch?v=K_kM5iBj5xA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測試帳號：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01033117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密碼：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123456789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131135" y="415995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線上連結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2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362206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主題與動機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56764" y="1565617"/>
            <a:ext cx="97849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主題：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海大資工系自習教室借用平台</a:t>
            </a:r>
            <a:endParaRPr lang="en-US" altLang="zh-TW" sz="2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動機：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學生目前要借教室只能跑去系辦跟職員們溝通，但教職員及學生都有忙碌的時候。如果有預約系統，大家便能隨時隨地提交申請，系辦人員也不會在忙碌的時候被學生們中斷手邊的事情。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781566" y="3950174"/>
            <a:ext cx="1591685" cy="1670309"/>
            <a:chOff x="5195999" y="4417270"/>
            <a:chExt cx="1800000" cy="214159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t="27959"/>
            <a:stretch/>
          </p:blipFill>
          <p:spPr>
            <a:xfrm>
              <a:off x="5195999" y="4417270"/>
              <a:ext cx="1800000" cy="1728982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5203057" y="6124786"/>
              <a:ext cx="1792942" cy="434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借用教室</a:t>
              </a: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4963756" y="3950174"/>
            <a:ext cx="1792942" cy="1516575"/>
            <a:chOff x="4322919" y="4065132"/>
            <a:chExt cx="1792942" cy="1516575"/>
          </a:xfrm>
        </p:grpSpPr>
        <p:sp>
          <p:nvSpPr>
            <p:cNvPr id="8" name="文字方塊 7"/>
            <p:cNvSpPr txBox="1"/>
            <p:nvPr/>
          </p:nvSpPr>
          <p:spPr>
            <a:xfrm>
              <a:off x="4322919" y="5243153"/>
              <a:ext cx="1792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系辦人員</a:t>
              </a: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3"/>
            <a:srcRect l="72100"/>
            <a:stretch/>
          </p:blipFill>
          <p:spPr>
            <a:xfrm>
              <a:off x="4847522" y="4065132"/>
              <a:ext cx="743737" cy="1249558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1582033" y="4102234"/>
            <a:ext cx="1792942" cy="1280477"/>
            <a:chOff x="1328568" y="4270312"/>
            <a:chExt cx="1792942" cy="128047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100000" l="27813" r="92188"/>
                      </a14:imgEffect>
                    </a14:imgLayer>
                  </a14:imgProps>
                </a:ext>
              </a:extLst>
            </a:blip>
            <a:srcRect l="26756" t="13456" r="8174"/>
            <a:stretch/>
          </p:blipFill>
          <p:spPr>
            <a:xfrm>
              <a:off x="1844039" y="4270312"/>
              <a:ext cx="762001" cy="1013460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1328568" y="5212235"/>
              <a:ext cx="1792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我</a:t>
              </a:r>
            </a:p>
          </p:txBody>
        </p:sp>
      </p:grpSp>
      <p:cxnSp>
        <p:nvCxnSpPr>
          <p:cNvPr id="16" name="直線單箭頭接點 15"/>
          <p:cNvCxnSpPr/>
          <p:nvPr/>
        </p:nvCxnSpPr>
        <p:spPr>
          <a:xfrm>
            <a:off x="3169920" y="4624421"/>
            <a:ext cx="20040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6504801" y="4624421"/>
            <a:ext cx="20040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5012165" y="5959037"/>
            <a:ext cx="1696124" cy="5143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教室借用平台</a:t>
            </a:r>
          </a:p>
        </p:txBody>
      </p:sp>
      <p:cxnSp>
        <p:nvCxnSpPr>
          <p:cNvPr id="21" name="弧形接點 20"/>
          <p:cNvCxnSpPr>
            <a:stCxn id="12" idx="2"/>
            <a:endCxn id="19" idx="1"/>
          </p:cNvCxnSpPr>
          <p:nvPr/>
        </p:nvCxnSpPr>
        <p:spPr>
          <a:xfrm rot="16200000" flipH="1">
            <a:off x="3328572" y="4532642"/>
            <a:ext cx="833524" cy="253366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弧形接點 22"/>
          <p:cNvCxnSpPr>
            <a:stCxn id="19" idx="3"/>
            <a:endCxn id="5" idx="2"/>
          </p:cNvCxnSpPr>
          <p:nvPr/>
        </p:nvCxnSpPr>
        <p:spPr>
          <a:xfrm flipV="1">
            <a:off x="6708289" y="5620483"/>
            <a:ext cx="2872240" cy="595752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2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-1431901" y="171254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網頁規劃</a:t>
            </a:r>
            <a:endParaRPr lang="en-US" altLang="zh-TW" dirty="0">
              <a:solidFill>
                <a:srgbClr val="00B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雲朵形 2"/>
          <p:cNvSpPr/>
          <p:nvPr/>
        </p:nvSpPr>
        <p:spPr>
          <a:xfrm>
            <a:off x="7536612" y="5330979"/>
            <a:ext cx="2743200" cy="1094400"/>
          </a:xfrm>
          <a:prstGeom prst="cloud">
            <a:avLst/>
          </a:prstGeom>
          <a:solidFill>
            <a:srgbClr val="92D05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MySQL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資料庫</a:t>
            </a:r>
          </a:p>
        </p:txBody>
      </p:sp>
      <p:sp>
        <p:nvSpPr>
          <p:cNvPr id="8" name="雲朵形 7"/>
          <p:cNvSpPr/>
          <p:nvPr/>
        </p:nvSpPr>
        <p:spPr>
          <a:xfrm>
            <a:off x="5282123" y="599777"/>
            <a:ext cx="2743200" cy="1093694"/>
          </a:xfrm>
          <a:prstGeom prst="cloud">
            <a:avLst/>
          </a:prstGeom>
          <a:solidFill>
            <a:srgbClr val="FFFF0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登入頁面</a:t>
            </a:r>
          </a:p>
        </p:txBody>
      </p:sp>
      <p:sp>
        <p:nvSpPr>
          <p:cNvPr id="17" name="雲朵形 16"/>
          <p:cNvSpPr/>
          <p:nvPr/>
        </p:nvSpPr>
        <p:spPr>
          <a:xfrm>
            <a:off x="8991509" y="2965378"/>
            <a:ext cx="2743200" cy="1093694"/>
          </a:xfrm>
          <a:prstGeom prst="cloud">
            <a:avLst/>
          </a:prstGeom>
          <a:solidFill>
            <a:srgbClr val="7030A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紀錄查詢</a:t>
            </a:r>
          </a:p>
        </p:txBody>
      </p:sp>
      <p:sp>
        <p:nvSpPr>
          <p:cNvPr id="19" name="雲朵形 18"/>
          <p:cNvSpPr/>
          <p:nvPr/>
        </p:nvSpPr>
        <p:spPr>
          <a:xfrm>
            <a:off x="1568165" y="2965378"/>
            <a:ext cx="2743200" cy="1093694"/>
          </a:xfrm>
          <a:prstGeom prst="cloud">
            <a:avLst/>
          </a:prstGeom>
          <a:solidFill>
            <a:srgbClr val="7030A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個人資訊</a:t>
            </a:r>
          </a:p>
        </p:txBody>
      </p:sp>
      <p:sp>
        <p:nvSpPr>
          <p:cNvPr id="20" name="雲朵形 19"/>
          <p:cNvSpPr/>
          <p:nvPr/>
        </p:nvSpPr>
        <p:spPr>
          <a:xfrm>
            <a:off x="5279837" y="2965378"/>
            <a:ext cx="2743200" cy="1093694"/>
          </a:xfrm>
          <a:prstGeom prst="cloud">
            <a:avLst/>
          </a:prstGeom>
          <a:solidFill>
            <a:srgbClr val="7030A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借用教室</a:t>
            </a:r>
          </a:p>
        </p:txBody>
      </p:sp>
      <p:cxnSp>
        <p:nvCxnSpPr>
          <p:cNvPr id="23" name="直線接點 22"/>
          <p:cNvCxnSpPr>
            <a:stCxn id="8" idx="1"/>
            <a:endCxn id="20" idx="3"/>
          </p:cNvCxnSpPr>
          <p:nvPr/>
        </p:nvCxnSpPr>
        <p:spPr>
          <a:xfrm flipH="1">
            <a:off x="6651437" y="1692306"/>
            <a:ext cx="2286" cy="1335605"/>
          </a:xfrm>
          <a:prstGeom prst="line">
            <a:avLst/>
          </a:prstGeom>
          <a:ln w="381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9" idx="3"/>
            <a:endCxn id="17" idx="3"/>
          </p:cNvCxnSpPr>
          <p:nvPr/>
        </p:nvCxnSpPr>
        <p:spPr>
          <a:xfrm rot="5400000" flipH="1" flipV="1">
            <a:off x="6651437" y="-683761"/>
            <a:ext cx="12700" cy="7423344"/>
          </a:xfrm>
          <a:prstGeom prst="bentConnector3">
            <a:avLst>
              <a:gd name="adj1" fmla="val 4268858"/>
            </a:avLst>
          </a:prstGeom>
          <a:ln w="381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雲朵形 17"/>
          <p:cNvSpPr/>
          <p:nvPr/>
        </p:nvSpPr>
        <p:spPr>
          <a:xfrm>
            <a:off x="8778074" y="596302"/>
            <a:ext cx="2743200" cy="1093694"/>
          </a:xfrm>
          <a:prstGeom prst="cloud">
            <a:avLst/>
          </a:prstGeom>
          <a:solidFill>
            <a:srgbClr val="FFFF0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註冊頁面</a:t>
            </a:r>
          </a:p>
        </p:txBody>
      </p:sp>
      <p:cxnSp>
        <p:nvCxnSpPr>
          <p:cNvPr id="21" name="直線接點 20"/>
          <p:cNvCxnSpPr>
            <a:stCxn id="8" idx="0"/>
            <a:endCxn id="18" idx="2"/>
          </p:cNvCxnSpPr>
          <p:nvPr/>
        </p:nvCxnSpPr>
        <p:spPr>
          <a:xfrm flipV="1">
            <a:off x="8023037" y="1143149"/>
            <a:ext cx="763546" cy="3475"/>
          </a:xfrm>
          <a:prstGeom prst="line">
            <a:avLst/>
          </a:prstGeom>
          <a:ln w="381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0" y="4625788"/>
            <a:ext cx="12192000" cy="6313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71717" y="1855696"/>
            <a:ext cx="1438836" cy="564775"/>
          </a:xfrm>
          <a:prstGeom prst="roundRect">
            <a:avLst>
              <a:gd name="adj" fmla="val 2846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前端頁面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58271" y="5527120"/>
            <a:ext cx="1452282" cy="564775"/>
          </a:xfrm>
          <a:prstGeom prst="roundRect">
            <a:avLst>
              <a:gd name="adj" fmla="val 2846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後端資料庫</a:t>
            </a:r>
          </a:p>
        </p:txBody>
      </p:sp>
      <p:sp>
        <p:nvSpPr>
          <p:cNvPr id="48" name="雲朵形 47"/>
          <p:cNvSpPr/>
          <p:nvPr/>
        </p:nvSpPr>
        <p:spPr>
          <a:xfrm>
            <a:off x="3352800" y="5330979"/>
            <a:ext cx="2743200" cy="1094400"/>
          </a:xfrm>
          <a:prstGeom prst="cloud">
            <a:avLst/>
          </a:prstGeom>
          <a:solidFill>
            <a:srgbClr val="92D05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前端資料</a:t>
            </a:r>
          </a:p>
        </p:txBody>
      </p:sp>
      <p:cxnSp>
        <p:nvCxnSpPr>
          <p:cNvPr id="49" name="直線接點 48"/>
          <p:cNvCxnSpPr>
            <a:stCxn id="48" idx="0"/>
            <a:endCxn id="3" idx="2"/>
          </p:cNvCxnSpPr>
          <p:nvPr/>
        </p:nvCxnSpPr>
        <p:spPr>
          <a:xfrm>
            <a:off x="6093714" y="5878179"/>
            <a:ext cx="1451407" cy="0"/>
          </a:xfrm>
          <a:prstGeom prst="line">
            <a:avLst/>
          </a:prstGeom>
          <a:ln w="38100">
            <a:solidFill>
              <a:srgbClr val="FF0000">
                <a:alpha val="30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0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95" y="2111083"/>
            <a:ext cx="7899853" cy="3984918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3023558" y="592595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登入頁面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7019365" y="3541060"/>
            <a:ext cx="2420470" cy="1039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9439835" y="3171727"/>
            <a:ext cx="1954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已註冊完的同學可以直接登入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6445624" y="4957482"/>
            <a:ext cx="1488141" cy="618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933765" y="5372439"/>
            <a:ext cx="231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未註冊的同學可以點擊此連結到註冊頁面</a:t>
            </a:r>
          </a:p>
        </p:txBody>
      </p:sp>
    </p:spTree>
    <p:extLst>
      <p:ext uri="{BB962C8B-B14F-4D97-AF65-F5344CB8AC3E}">
        <p14:creationId xmlns:p14="http://schemas.microsoft.com/office/powerpoint/2010/main" val="2710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82" y="1941014"/>
            <a:ext cx="7827635" cy="39852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3023558" y="592595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註冊頁面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7037294" y="4243147"/>
            <a:ext cx="1757082" cy="777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794376" y="3843967"/>
            <a:ext cx="33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輸入基本資料進行註冊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（僅資工系的同學能夠註冊）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242047" y="4620834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點擊連結回到登入頁面</a:t>
            </a: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3119718" y="4903694"/>
            <a:ext cx="2868704" cy="376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135" y="556737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修改個人資訊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37" y="1739218"/>
            <a:ext cx="8292726" cy="4213345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H="1" flipV="1">
            <a:off x="2474259" y="3621741"/>
            <a:ext cx="1398494" cy="322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-134471" y="2975410"/>
            <a:ext cx="33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可修改個人基本資料</a:t>
            </a: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（姓名、連絡電話、系級）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0587317" y="4015315"/>
            <a:ext cx="149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登出按鈕</a:t>
            </a:r>
          </a:p>
        </p:txBody>
      </p:sp>
      <p:sp>
        <p:nvSpPr>
          <p:cNvPr id="10" name="橢圓 9"/>
          <p:cNvSpPr/>
          <p:nvPr/>
        </p:nvSpPr>
        <p:spPr>
          <a:xfrm>
            <a:off x="9688700" y="1954304"/>
            <a:ext cx="608400" cy="6091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10" idx="5"/>
            <a:endCxn id="9" idx="0"/>
          </p:cNvCxnSpPr>
          <p:nvPr/>
        </p:nvCxnSpPr>
        <p:spPr>
          <a:xfrm>
            <a:off x="10208002" y="2474257"/>
            <a:ext cx="1125721" cy="1541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9418" y="583631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借用教室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"/>
          <a:stretch/>
        </p:blipFill>
        <p:spPr>
          <a:xfrm>
            <a:off x="1987559" y="1981202"/>
            <a:ext cx="8222047" cy="3971368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 flipV="1">
            <a:off x="7996517" y="4069977"/>
            <a:ext cx="920912" cy="169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564776" y="4311134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填寫借用教室的資料</a:t>
            </a:r>
          </a:p>
        </p:txBody>
      </p:sp>
      <p:sp>
        <p:nvSpPr>
          <p:cNvPr id="6" name="左大括弧 5"/>
          <p:cNvSpPr/>
          <p:nvPr/>
        </p:nvSpPr>
        <p:spPr>
          <a:xfrm>
            <a:off x="3523130" y="3541059"/>
            <a:ext cx="502024" cy="190948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069648" y="3839155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205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212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教室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7996517" y="4840941"/>
            <a:ext cx="1219201" cy="188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339866" y="4629142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一次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分鐘</a:t>
            </a: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7996517" y="5444265"/>
            <a:ext cx="1219201" cy="173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8223886" y="5457740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需填寫理由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0" y="6129419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點擊按鈕送出申請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2698376" y="5772828"/>
            <a:ext cx="3325906" cy="554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9418" y="583631"/>
            <a:ext cx="592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3600" b="1" dirty="0">
                <a:solidFill>
                  <a:schemeClr val="accent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紀錄查詢</a:t>
            </a:r>
            <a:endParaRPr lang="en-US" altLang="zh-TW" dirty="0">
              <a:solidFill>
                <a:schemeClr val="accent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868564" y="1875352"/>
            <a:ext cx="6445765" cy="4230548"/>
            <a:chOff x="2868564" y="1794667"/>
            <a:chExt cx="6445765" cy="4230548"/>
          </a:xfrm>
        </p:grpSpPr>
        <p:pic>
          <p:nvPicPr>
            <p:cNvPr id="3" name="圖片 2" descr="畫面剪輯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564" y="1794667"/>
              <a:ext cx="6445765" cy="1365968"/>
            </a:xfrm>
            <a:prstGeom prst="rect">
              <a:avLst/>
            </a:prstGeom>
          </p:spPr>
        </p:pic>
        <p:pic>
          <p:nvPicPr>
            <p:cNvPr id="4" name="圖片 3" descr="畫面剪輯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564" y="3160635"/>
              <a:ext cx="6436800" cy="2864580"/>
            </a:xfrm>
            <a:prstGeom prst="rect">
              <a:avLst/>
            </a:prstGeom>
          </p:spPr>
        </p:pic>
      </p:grpSp>
      <p:sp>
        <p:nvSpPr>
          <p:cNvPr id="6" name="文字方塊 5"/>
          <p:cNvSpPr txBox="1"/>
          <p:nvPr/>
        </p:nvSpPr>
        <p:spPr>
          <a:xfrm>
            <a:off x="8157882" y="2477586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預約紀錄會顯示在這邊</a:t>
            </a: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289176" y="2743201"/>
            <a:ext cx="3281083" cy="103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 flipV="1">
            <a:off x="2644588" y="4858276"/>
            <a:ext cx="1963271" cy="269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-197223" y="4488944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預約紀錄會顯示在行事曆上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6203576" y="3137476"/>
            <a:ext cx="2294965" cy="706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987553" y="3680466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可點擊按鈕取消預約</a:t>
            </a: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7449670" y="3865132"/>
            <a:ext cx="1048871" cy="1018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785846" y="4790061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可切換顯示方式</a:t>
            </a:r>
          </a:p>
        </p:txBody>
      </p:sp>
      <p:cxnSp>
        <p:nvCxnSpPr>
          <p:cNvPr id="25" name="直線單箭頭接點 24"/>
          <p:cNvCxnSpPr/>
          <p:nvPr/>
        </p:nvCxnSpPr>
        <p:spPr>
          <a:xfrm flipH="1" flipV="1">
            <a:off x="2644588" y="3449363"/>
            <a:ext cx="2008167" cy="231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39024" y="3191422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可切換月份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0" y="2235170"/>
            <a:ext cx="245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按「今天」這個按鈕即可返回今天的日期</a:t>
            </a:r>
          </a:p>
        </p:txBody>
      </p:sp>
      <p:cxnSp>
        <p:nvCxnSpPr>
          <p:cNvPr id="31" name="直線單箭頭接點 30"/>
          <p:cNvCxnSpPr>
            <a:endCxn id="30" idx="3"/>
          </p:cNvCxnSpPr>
          <p:nvPr/>
        </p:nvCxnSpPr>
        <p:spPr>
          <a:xfrm flipH="1" flipV="1">
            <a:off x="2453877" y="2558336"/>
            <a:ext cx="2656005" cy="1077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2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640</Words>
  <Application>Microsoft Office PowerPoint</Application>
  <PresentationFormat>寬螢幕</PresentationFormat>
  <Paragraphs>111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a0909376235@gmail.com</dc:creator>
  <cp:lastModifiedBy>a0909376235@gmail.com</cp:lastModifiedBy>
  <cp:revision>165</cp:revision>
  <dcterms:created xsi:type="dcterms:W3CDTF">2024-11-16T09:01:14Z</dcterms:created>
  <dcterms:modified xsi:type="dcterms:W3CDTF">2025-01-03T14:36:06Z</dcterms:modified>
</cp:coreProperties>
</file>